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2" r:id="rId1"/>
  </p:sldMasterIdLst>
  <p:notesMasterIdLst>
    <p:notesMasterId r:id="rId15"/>
  </p:notesMasterIdLst>
  <p:handoutMasterIdLst>
    <p:handoutMasterId r:id="rId16"/>
  </p:handoutMasterIdLst>
  <p:sldIdLst>
    <p:sldId id="271" r:id="rId2"/>
    <p:sldId id="279" r:id="rId3"/>
    <p:sldId id="281" r:id="rId4"/>
    <p:sldId id="280" r:id="rId5"/>
    <p:sldId id="257" r:id="rId6"/>
    <p:sldId id="275" r:id="rId7"/>
    <p:sldId id="283" r:id="rId8"/>
    <p:sldId id="282" r:id="rId9"/>
    <p:sldId id="276" r:id="rId10"/>
    <p:sldId id="284" r:id="rId11"/>
    <p:sldId id="290" r:id="rId12"/>
    <p:sldId id="285" r:id="rId13"/>
    <p:sldId id="289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" id="{E75E278A-FF0E-49A4-B170-79828D63BBAD}">
          <p14:sldIdLst/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83"/>
            <p14:sldId id="282"/>
            <p14:sldId id="276"/>
            <p14:sldId id="284"/>
            <p14:sldId id="290"/>
            <p14:sldId id="285"/>
            <p14:sldId id="289"/>
          </p14:sldIdLst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EF2CABD-ADFB-4662-86FE-964DAD288E0E}" type="datetime1">
              <a:rPr lang="ru-RU" smtClean="0"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812D4-DBF0-450F-B19D-420CCD76CB60}" type="datetime1">
              <a:rPr lang="ru-RU" smtClean="0"/>
              <a:pPr/>
              <a:t>12.03.2025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82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38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46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194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5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63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2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592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80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492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813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38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220297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BFA7FF-3CFD-4CAD-BB9E-67BC1F4C890D}" type="datetime1">
              <a:rPr lang="ru-RU" noProof="0" smtClean="0"/>
              <a:t>12.03.2025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2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B720-3C4C-41A6-A127-67FF4C2835D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1E39-9611-45E1-88CD-ADB51B6381D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8" name="Прямоугольник 7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</p:spTree>
    <p:extLst>
      <p:ext uri="{BB962C8B-B14F-4D97-AF65-F5344CB8AC3E}">
        <p14:creationId xmlns:p14="http://schemas.microsoft.com/office/powerpoint/2010/main" val="142990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3122725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767221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13729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44019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83480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094167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019847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76717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4BFA7FF-3CFD-4CAD-BB9E-67BC1F4C890D}" type="datetime1">
              <a:rPr lang="ru-RU" noProof="0" smtClean="0"/>
              <a:t>12.03.2025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E309820-F966-41D6-9A9E-F094402396DD}" type="datetime1">
              <a:rPr lang="ru-RU" noProof="0" smtClean="0"/>
              <a:t>12.03.2025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04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661" r:id="rId12"/>
    <p:sldLayoutId id="2147483662" r:id="rId13"/>
    <p:sldLayoutId id="214748366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shkole.ru/away.php?awayurl=https://es.volganet.ru/?once%3DwTdc5U0MVlXiPXPxsNRM00E1ilefEwLrOooUTmOHUMnn8yzc9MwkvhK8y1oNVeDNEuJfNTS5qaGMPDBj5R8FwEHhUlY#/" TargetMode="Externa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suslugi.ru/help/faq/school/80010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18" y="2053390"/>
            <a:ext cx="6194929" cy="4646194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72003" y="1423072"/>
            <a:ext cx="11365993" cy="640080"/>
          </a:xfrm>
        </p:spPr>
        <p:txBody>
          <a:bodyPr rtlCol="0">
            <a:noAutofit/>
          </a:bodyPr>
          <a:lstStyle/>
          <a:p>
            <a:pPr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муниципальное общеобразовательное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учреждение «Средняя школа № 75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Красноармейского района Волгограда»</a:t>
            </a:r>
          </a:p>
        </p:txBody>
      </p:sp>
      <p:pic>
        <p:nvPicPr>
          <p:cNvPr id="10" name="Picture 2" descr="https://sun9-8.userapi.com/impg/ic0e2kMxtP6XaIlHYcMXVNo_nxFSAP229o2bHQ/-cMVpOSCgEs.jpg?size=1280x853&amp;quality=96&amp;sign=e902374a4e268eb75477719559b7dee6&amp;type=album">
            <a:extLst>
              <a:ext uri="{FF2B5EF4-FFF2-40B4-BE49-F238E27FC236}">
                <a16:creationId xmlns:a16="http://schemas.microsoft.com/office/drawing/2014/main" id="{B0EDC25E-C535-46B9-A0F5-6A0128896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6720" y="3303768"/>
            <a:ext cx="5148395" cy="3430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avatars.mds.yandex.net/i?id=b7234a187325153982b64b93b6462400e19de06d-843895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49" y="4684378"/>
            <a:ext cx="3387462" cy="217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528049" cy="640080"/>
          </a:xfrm>
        </p:spPr>
        <p:txBody>
          <a:bodyPr rtlCol="0">
            <a:normAutofit/>
          </a:bodyPr>
          <a:lstStyle/>
          <a:p>
            <a:pPr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зданий:</a:t>
            </a:r>
          </a:p>
        </p:txBody>
      </p:sp>
      <p:grpSp>
        <p:nvGrpSpPr>
          <p:cNvPr id="18" name="Группа 17" descr="Маленький круг с цифрой 1, обозначающий действие 1"/>
          <p:cNvGrpSpPr/>
          <p:nvPr/>
        </p:nvGrpSpPr>
        <p:grpSpPr bwMode="blackWhite">
          <a:xfrm>
            <a:off x="5600856" y="1950080"/>
            <a:ext cx="558179" cy="409838"/>
            <a:chOff x="6953426" y="711274"/>
            <a:chExt cx="558179" cy="409838"/>
          </a:xfrm>
        </p:grpSpPr>
        <p:sp>
          <p:nvSpPr>
            <p:cNvPr id="19" name="Овал 18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0" name="Надпись 19" descr="Цифра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Объект 17"/>
          <p:cNvSpPr txBox="1">
            <a:spLocks/>
          </p:cNvSpPr>
          <p:nvPr/>
        </p:nvSpPr>
        <p:spPr>
          <a:xfrm>
            <a:off x="6189987" y="1974231"/>
            <a:ext cx="5660396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400112, Волгоград, ул. Пролетарская, д.9</a:t>
            </a:r>
          </a:p>
        </p:txBody>
      </p:sp>
      <p:grpSp>
        <p:nvGrpSpPr>
          <p:cNvPr id="33" name="Группа 32" descr="Маленький круг с цифрой 2, обозначающий действие 2"/>
          <p:cNvGrpSpPr/>
          <p:nvPr/>
        </p:nvGrpSpPr>
        <p:grpSpPr bwMode="blackWhite">
          <a:xfrm>
            <a:off x="5681068" y="6064655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Надпись 34" descr="Цифра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Объект 17"/>
          <p:cNvSpPr txBox="1">
            <a:spLocks/>
          </p:cNvSpPr>
          <p:nvPr/>
        </p:nvSpPr>
        <p:spPr>
          <a:xfrm>
            <a:off x="6398534" y="6165807"/>
            <a:ext cx="555982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400112, Волгоград, </a:t>
            </a:r>
            <a:r>
              <a:rPr lang="ru-RU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ул.им.Арсеньева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32</a:t>
            </a:r>
          </a:p>
        </p:txBody>
      </p:sp>
      <p:pic>
        <p:nvPicPr>
          <p:cNvPr id="26" name="Picture 10" descr="https://sun9-18.userapi.com/impf/YVS904b-8v0YjXZI4yytuhmFrpqwe8pC4ka7KQ/wd7RuVDJ3z4.jpg?size=1280x853&amp;quality=96&amp;sign=03ef335b9e4c5b64c8dfb435a04a533a&amp;type=album">
            <a:extLst>
              <a:ext uri="{FF2B5EF4-FFF2-40B4-BE49-F238E27FC236}">
                <a16:creationId xmlns:a16="http://schemas.microsoft.com/office/drawing/2014/main" id="{07E24EEF-53EB-4A56-90AA-691EC2DC5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564" y="1222409"/>
            <a:ext cx="5263153" cy="35074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4605" t="20436" r="15921" b="33183"/>
          <a:stretch/>
        </p:blipFill>
        <p:spPr>
          <a:xfrm>
            <a:off x="5983706" y="2717860"/>
            <a:ext cx="6054702" cy="323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\AppData\Local\Temp\Rar$DIa3592.11962\О закреплении муниципальных общеобразовательных учреждений Волгограда за территориями городского округа город-герой Волгоград _page-000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" t="1456" r="51282"/>
          <a:stretch/>
        </p:blipFill>
        <p:spPr bwMode="auto">
          <a:xfrm>
            <a:off x="3978234" y="1235034"/>
            <a:ext cx="4132613" cy="56229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от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.02.202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https://avatars.mds.yandex.net/i?id=a3786b3b543fe4ab18ee52c2bafde733-5663611-images-thumbs&amp;ref=rim&amp;n=33&amp;w=180&amp;h=1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165" y="2117558"/>
            <a:ext cx="3971624" cy="330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catherineasquithgallery.com/uploads/posts/2021-02/1613545909_41-p-belii-chelovechek-dlya-prezentatsii-prozra-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96" y="3288632"/>
            <a:ext cx="2859338" cy="285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EBA5BE-B833-4D6A-9BCB-11E85AD69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83" t="4000" r="34161" b="66400"/>
          <a:stretch/>
        </p:blipFill>
        <p:spPr>
          <a:xfrm>
            <a:off x="7070574" y="1066802"/>
            <a:ext cx="4867958" cy="373509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Микроучасток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МОУ СШ № 75</a:t>
            </a:r>
          </a:p>
        </p:txBody>
      </p:sp>
      <p:cxnSp>
        <p:nvCxnSpPr>
          <p:cNvPr id="20" name="Прямая соединительная линия 1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653482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 descr="https://avatars.mds.yandex.net/i?id=b0d12b1b38a84388d82cfe09fde19fc001cde21b-906573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721" y="4347063"/>
            <a:ext cx="3601625" cy="251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531898"/>
              </p:ext>
            </p:extLst>
          </p:nvPr>
        </p:nvGraphicFramePr>
        <p:xfrm>
          <a:off x="127103" y="1272261"/>
          <a:ext cx="7012264" cy="5272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7892">
                  <a:extLst>
                    <a:ext uri="{9D8B030D-6E8A-4147-A177-3AD203B41FA5}">
                      <a16:colId xmlns:a16="http://schemas.microsoft.com/office/drawing/2014/main" val="1860529410"/>
                    </a:ext>
                  </a:extLst>
                </a:gridCol>
                <a:gridCol w="3904372">
                  <a:extLst>
                    <a:ext uri="{9D8B030D-6E8A-4147-A177-3AD203B41FA5}">
                      <a16:colId xmlns:a16="http://schemas.microsoft.com/office/drawing/2014/main" val="4261693405"/>
                    </a:ext>
                  </a:extLst>
                </a:gridCol>
              </a:tblGrid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Б-р им. Энгельса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 2, 2а, 4, 4а, 8, 10</a:t>
                      </a:r>
                    </a:p>
                  </a:txBody>
                  <a:tcPr marL="36195" marR="3619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00297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Пролетарская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11–35 (нечетные)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819920785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Пер. Коксовый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523970996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им. Энгельса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4, 6, 8, 8а, 10, 12, 18, 20, 22, 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656160386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Первошлюзная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163605305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Набережная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3, 7, 10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626388168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Акмолинская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 12, 12а, 13, 15, 16, 17, 22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89033616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Пер. Новый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28, 30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275790834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Придонская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 9, 10, 10а, 11, 12, 13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324639019"/>
                  </a:ext>
                </a:extLst>
              </a:tr>
              <a:tr h="383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Экскаваторная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4, 5, 9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458916939"/>
                  </a:ext>
                </a:extLst>
              </a:tr>
              <a:tr h="720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им. Арсеньева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3–6, 9, 9а, 11, 14, 15, 17, 17а, 19а, 33–35, 40, 41, 44, 46, 48, 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649033740"/>
                  </a:ext>
                </a:extLst>
              </a:tr>
              <a:tr h="720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им.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Сологубова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1–18, 20–22, 24, 28, 34, 36, 38, 40, 42, 48, 50, 52а, 56, 56а, 56б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517530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top-fon.com/uploads/posts/2023-01/1674704734_top-fon-com-p-fon-dlya-prezentatsii-audit-1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689" y="2871537"/>
            <a:ext cx="3004311" cy="198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в 1 класс</a:t>
            </a:r>
          </a:p>
        </p:txBody>
      </p:sp>
      <p:grpSp>
        <p:nvGrpSpPr>
          <p:cNvPr id="33" name="Группа 32" descr="Маленький круг с цифрой 1, обозначающий действие 1"/>
          <p:cNvGrpSpPr/>
          <p:nvPr/>
        </p:nvGrpSpPr>
        <p:grpSpPr bwMode="blackWhite">
          <a:xfrm>
            <a:off x="670807" y="2548746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Надпись 34" descr="Цифра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Объект 17"/>
          <p:cNvSpPr txBox="1">
            <a:spLocks/>
          </p:cNvSpPr>
          <p:nvPr/>
        </p:nvSpPr>
        <p:spPr>
          <a:xfrm>
            <a:off x="1703712" y="1514462"/>
            <a:ext cx="9537312" cy="749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будущих школьников 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 в привычные даты — с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5 сентября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детей 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 проходит в два этапа.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100" dirty="0"/>
              <a:t/>
            </a:r>
            <a:br>
              <a:rPr lang="ru-RU" sz="1100" dirty="0"/>
            </a:br>
            <a:endParaRPr lang="ru-RU" sz="11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Группа 35" descr="Маленький круг с цифрой 2, обозначающий действие 2"/>
          <p:cNvGrpSpPr/>
          <p:nvPr/>
        </p:nvGrpSpPr>
        <p:grpSpPr bwMode="blackWhite">
          <a:xfrm>
            <a:off x="804157" y="4426018"/>
            <a:ext cx="558179" cy="409838"/>
            <a:chOff x="6953426" y="711274"/>
            <a:chExt cx="558179" cy="409838"/>
          </a:xfrm>
        </p:grpSpPr>
        <p:sp>
          <p:nvSpPr>
            <p:cNvPr id="37" name="Овал 36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8" name="Надпись 37" descr="Цифра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Объект 17"/>
          <p:cNvSpPr txBox="1">
            <a:spLocks/>
          </p:cNvSpPr>
          <p:nvPr/>
        </p:nvSpPr>
        <p:spPr>
          <a:xfrm>
            <a:off x="1700914" y="2361806"/>
            <a:ext cx="9308462" cy="178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 –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2025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30 июня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(Прием заявлений </a:t>
            </a:r>
            <a:r>
              <a:rPr lang="ru-RU" sz="1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2025 </a:t>
            </a:r>
            <a:r>
              <a:rPr lang="ru-RU" sz="1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 9:05)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подают заявление те дети, которые проживают на закрепленной территории (в том же районе, в котором находится школа), а также льготники, обладающие преимущественным /первоочередным правом на зачисление в школу. Прием документов для детей по прописке завершается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июня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16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17">
            <a:extLst>
              <a:ext uri="{FF2B5EF4-FFF2-40B4-BE49-F238E27FC236}">
                <a16:creationId xmlns:a16="http://schemas.microsoft.com/office/drawing/2014/main" id="{759BFB30-EBBB-4B7D-9FCD-D29620F87660}"/>
              </a:ext>
            </a:extLst>
          </p:cNvPr>
          <p:cNvSpPr txBox="1">
            <a:spLocks/>
          </p:cNvSpPr>
          <p:nvPr/>
        </p:nvSpPr>
        <p:spPr>
          <a:xfrm>
            <a:off x="1700914" y="4247236"/>
            <a:ext cx="9308462" cy="194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этап пройдет -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июля по 5 сентября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заявление на зачисление в школу подают дети независимо от места их проживания. То есть тем, кто проживает в другом районе, придется ждать лета, чтобы подать заявление и примут детей только в том случае, если остались свободные места. 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sokrovennik.com/%D0%BA%D0%B0%D1%80%D1%82%D0%B8%D0%BD%D0%BA%D0%B0%201000%D1%858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280" y="3962400"/>
            <a:ext cx="2170531" cy="175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kartinkin.net/uploads/posts/2022-02/1645072209_2-kartinkin-net-p-kartinki-bez-fona-dlya-prezentatsii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103" y="368968"/>
            <a:ext cx="2999593" cy="292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подать документы в 1 класс?</a:t>
            </a:r>
          </a:p>
        </p:txBody>
      </p:sp>
      <p:sp>
        <p:nvSpPr>
          <p:cNvPr id="38" name="Объект 17"/>
          <p:cNvSpPr txBox="1">
            <a:spLocks/>
          </p:cNvSpPr>
          <p:nvPr/>
        </p:nvSpPr>
        <p:spPr>
          <a:xfrm>
            <a:off x="835285" y="1562047"/>
            <a:ext cx="10015595" cy="15355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заявления о зачислении в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 осуществляется родителями  (законными представителями).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документы и заявление для поступления в школу можно очно или в формате онлайн.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заявление на зачисление в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 передают одним из способов на выбор: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Группа 3" descr="Маленький круг с цифрой 1, обозначающий действие 1"/>
          <p:cNvGrpSpPr/>
          <p:nvPr/>
        </p:nvGrpSpPr>
        <p:grpSpPr bwMode="blackWhite">
          <a:xfrm>
            <a:off x="558723" y="3162758"/>
            <a:ext cx="558179" cy="409838"/>
            <a:chOff x="6953426" y="711274"/>
            <a:chExt cx="558179" cy="409838"/>
          </a:xfrm>
        </p:grpSpPr>
        <p:sp>
          <p:nvSpPr>
            <p:cNvPr id="2" name="Овал 1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" name="Надпись 2" descr="Цифра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Объект 17"/>
          <p:cNvSpPr txBox="1">
            <a:spLocks/>
          </p:cNvSpPr>
          <p:nvPr/>
        </p:nvSpPr>
        <p:spPr>
          <a:xfrm>
            <a:off x="1261111" y="3202950"/>
            <a:ext cx="10015595" cy="129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электронной регистрации  на портале образовательных услуг Волгоградской области 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https://es.volganet.ru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разделе «Регистрация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год». В течение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дней с даты регистрации заявления в ИС «Е-услуги. Образование» родители (законные представители) предоставляют в школу  копии документов. </a:t>
            </a:r>
          </a:p>
        </p:txBody>
      </p:sp>
      <p:grpSp>
        <p:nvGrpSpPr>
          <p:cNvPr id="19" name="Группа 18" descr="Маленький круг с цифрой 2, обозначающий действие 2"/>
          <p:cNvGrpSpPr/>
          <p:nvPr/>
        </p:nvGrpSpPr>
        <p:grpSpPr bwMode="blackWhite">
          <a:xfrm>
            <a:off x="558723" y="4239585"/>
            <a:ext cx="558179" cy="409838"/>
            <a:chOff x="6953426" y="711274"/>
            <a:chExt cx="558179" cy="409838"/>
          </a:xfrm>
        </p:grpSpPr>
        <p:sp>
          <p:nvSpPr>
            <p:cNvPr id="20" name="Овал 19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1" name="Надпись 20" descr="Цифра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Объект 17"/>
          <p:cNvSpPr txBox="1">
            <a:spLocks/>
          </p:cNvSpPr>
          <p:nvPr/>
        </p:nvSpPr>
        <p:spPr>
          <a:xfrm>
            <a:off x="1261111" y="4339739"/>
            <a:ext cx="5188457" cy="626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почте заказным письмом с уведомлением о вручении;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Группа 30" descr="Маленький круг с цифрой 3, обозначающий действие 3"/>
          <p:cNvGrpSpPr/>
          <p:nvPr/>
        </p:nvGrpSpPr>
        <p:grpSpPr bwMode="blackWhite">
          <a:xfrm>
            <a:off x="558723" y="4979467"/>
            <a:ext cx="558179" cy="409838"/>
            <a:chOff x="6953426" y="711274"/>
            <a:chExt cx="558179" cy="409838"/>
          </a:xfrm>
        </p:grpSpPr>
        <p:sp>
          <p:nvSpPr>
            <p:cNvPr id="32" name="Овал 31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3" name="Надпись 32" descr="Цифра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Объект 17"/>
          <p:cNvSpPr txBox="1">
            <a:spLocks/>
          </p:cNvSpPr>
          <p:nvPr/>
        </p:nvSpPr>
        <p:spPr>
          <a:xfrm>
            <a:off x="1261111" y="5010499"/>
            <a:ext cx="3318147" cy="92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spcAft>
                <a:spcPts val="200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посещении МОУ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бъект 17">
            <a:extLst>
              <a:ext uri="{FF2B5EF4-FFF2-40B4-BE49-F238E27FC236}">
                <a16:creationId xmlns:a16="http://schemas.microsoft.com/office/drawing/2014/main" id="{9326C283-843E-45B5-9FCC-BB2AC3FD18BA}"/>
              </a:ext>
            </a:extLst>
          </p:cNvPr>
          <p:cNvSpPr txBox="1">
            <a:spLocks/>
          </p:cNvSpPr>
          <p:nvPr/>
        </p:nvSpPr>
        <p:spPr>
          <a:xfrm>
            <a:off x="756332" y="5826250"/>
            <a:ext cx="11033331" cy="92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подаче заявлений о приеме двух детей и более заявитель должен подавать заявление на каждого ребенка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avatars.mds.yandex.net/i?id=401c8cda64f1963759b52fb1610f2f84_l-459283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907" y="80210"/>
            <a:ext cx="1694567" cy="119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webmg.ru/wp-content/uploads/2022/10/95-20221013_16165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17" y="176462"/>
            <a:ext cx="1530383" cy="191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необходимы документы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адпись 32" descr="Цифра 3"/>
          <p:cNvSpPr txBox="1">
            <a:spLocks noChangeAspect="1"/>
          </p:cNvSpPr>
          <p:nvPr/>
        </p:nvSpPr>
        <p:spPr bwMode="blackWhite">
          <a:xfrm>
            <a:off x="689352" y="4494875"/>
            <a:ext cx="8514025" cy="2020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17" name="Объект 17">
            <a:extLst>
              <a:ext uri="{FF2B5EF4-FFF2-40B4-BE49-F238E27FC236}">
                <a16:creationId xmlns:a16="http://schemas.microsoft.com/office/drawing/2014/main" id="{9326C283-843E-45B5-9FCC-BB2AC3FD18BA}"/>
              </a:ext>
            </a:extLst>
          </p:cNvPr>
          <p:cNvSpPr txBox="1">
            <a:spLocks/>
          </p:cNvSpPr>
          <p:nvPr/>
        </p:nvSpPr>
        <p:spPr>
          <a:xfrm>
            <a:off x="625704" y="1211287"/>
            <a:ext cx="11033331" cy="571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(законные представители) предоставляют в школу следующие документы: 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свидетельства о рождении ребенка и копия свидетельства о рождении ребенка. При несовпадении фамилии одного из родителей, предоставившего паспорт с фамилией ребенка, родители представляют документы, на основании которых фамилии были изменены (свидетельство о браке, разводе, установлении отцовства),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подтверждающий родство заявителя (паспорт),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копия свидетельства о регистрации ребенка по месту жительства или свидетельства о регистрации ребенка по месту пребывания на закрепленной территории или справку о приеме документов для оформления регистрации по месту жительства (в случае приема ребенка, проживающего на закрепленной территории),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копию документа, подтверждающего установление опеки или попечительства (при необходимости),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медицинскую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карту,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3х4 для оформления личного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(законные представители) детей, являющихся иностранными гражданами или лицами без гражданства, дополнительно предъявляют документ, подтверждающий родство заявителя (или законность представления прав ребенка), и документ, подтверждающий право заявителя на пребывание в Российской Федерации.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приема документов родитель (законный представитель) также заполняет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собственноручно заявление о приеме на 2025 / 2026гг с указанием  адреса обучения.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6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moreprof.ru/uploads/s/u/o/r/uorcaritlflo/img/autocrop/f4bb2096cc3d66bbb251fd44f0392e9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621" y="0"/>
            <a:ext cx="3096126" cy="150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29801" cy="640080"/>
          </a:xfrm>
        </p:spPr>
        <p:txBody>
          <a:bodyPr rtlCol="0"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ьготы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зачислению в 1 класс</a:t>
            </a:r>
          </a:p>
        </p:txBody>
      </p:sp>
      <p:sp>
        <p:nvSpPr>
          <p:cNvPr id="16" name="Объект 17"/>
          <p:cNvSpPr txBox="1">
            <a:spLocks/>
          </p:cNvSpPr>
          <p:nvPr/>
        </p:nvSpPr>
        <p:spPr>
          <a:xfrm>
            <a:off x="541608" y="1243584"/>
            <a:ext cx="11065176" cy="5364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Перечень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имеющих преимущественное право на зачисление в школу,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определяется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федеральным и региональным законодательством. В этом список входят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ети, проживающие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микроучастке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образовательной организации;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ратья и сёстры, в том числе из опекаемых семьях, если старшие дети 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 сотрудников полиции, уголовно – исполнительной системы наказания, пожарного надзора, таможенной службы, если они проживают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микроучастке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образовательной организации (независимо от формы собственности жилья);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 участников СВО, если семьи проживают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микроучастке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образовательной организации. Согласно, действующему законодательству, достаточно прописки одного из родителей.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19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toshop-kopona.com/uploads/posts/2018-09/1536775483_students-and-teachers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495" y="5030789"/>
            <a:ext cx="3176338" cy="177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29801" cy="640080"/>
          </a:xfrm>
        </p:spPr>
        <p:txBody>
          <a:bodyPr rtlCol="0">
            <a:normAutofit/>
          </a:bodyPr>
          <a:lstStyle/>
          <a:p>
            <a:pPr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лет должно быть ребенку?</a:t>
            </a:r>
          </a:p>
        </p:txBody>
      </p:sp>
      <p:sp>
        <p:nvSpPr>
          <p:cNvPr id="16" name="Объект 17"/>
          <p:cNvSpPr txBox="1">
            <a:spLocks/>
          </p:cNvSpPr>
          <p:nvPr/>
        </p:nvSpPr>
        <p:spPr>
          <a:xfrm>
            <a:off x="541608" y="1674052"/>
            <a:ext cx="11065176" cy="478770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00000"/>
              </a:lnSpc>
              <a:spcAft>
                <a:spcPts val="2000"/>
              </a:spcAft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поступления в школу ребенку должно быть не менее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лет 6 месяцев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более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Если ребенок младше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лет, то у него не должно быть противопоказаний для посещения школы по состоянию здоровья. Родители вправе обратиться с заявлением в школу, чтобы их ребенка зачислили в первый класс раньше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6,5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 или позже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лет. Но предварительно им необходимо получить разрешение от учредителя школы и пройти медицинскую комиссию ПМПК, подтверждающую готовность ребенка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6,5 лет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 по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программе начального общего образования. </a:t>
            </a:r>
          </a:p>
          <a:p>
            <a:pPr marL="0" indent="0" algn="just">
              <a:lnSpc>
                <a:spcPct val="200000"/>
              </a:lnSpc>
              <a:spcAft>
                <a:spcPts val="2000"/>
              </a:spcAft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нужно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учесть, что удовлетворять заявление родителей учредители не обязаны (согласно ч.1 ст.67 273-ФЗ «Об образовании»).</a:t>
            </a:r>
          </a:p>
          <a:p>
            <a:pPr marL="0" indent="0" algn="just">
              <a:spcAft>
                <a:spcPts val="2000"/>
              </a:spcAft>
              <a:buNone/>
            </a:pP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/>
            </a:r>
            <a:br>
              <a:rPr lang="ru-RU" sz="1100" dirty="0"/>
            </a:br>
            <a:endParaRPr lang="ru-RU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7.pngegg.com/pngimages/401/901/png-clipart-student-yateley-school-classroom-teacher-distract-s-class-presenta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987" y="1973178"/>
            <a:ext cx="4829245" cy="272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17"/>
          <p:cNvSpPr txBox="1">
            <a:spLocks/>
          </p:cNvSpPr>
          <p:nvPr/>
        </p:nvSpPr>
        <p:spPr>
          <a:xfrm>
            <a:off x="731614" y="1694845"/>
            <a:ext cx="11065176" cy="4444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в школу оформляется приказом в течение 3 рабочих дней по окончании каждого из этапов приема документов. 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 апреля 2025г свободно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организацию приема детей в 1 класс: </a:t>
            </a:r>
          </a:p>
          <a:p>
            <a:pPr marL="3200400" lvl="7" indent="0">
              <a:buNone/>
            </a:pP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УВР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Ромашова Елена Михайловна.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телефон: 67-51-34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g.labirint.ru/images/news/7912_13693839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1" y="1237647"/>
            <a:ext cx="10218821" cy="562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29801" cy="640080"/>
          </a:xfrm>
        </p:spPr>
        <p:txBody>
          <a:bodyPr rtlCol="0">
            <a:normAutofit/>
          </a:bodyPr>
          <a:lstStyle/>
          <a:p>
            <a:pPr rtl="0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обучения «Школа России»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59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raskrasdetstvo.com/upload/iblock/6ce/6ced9de7b0472d10270bd88fd5112f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38" y="2919663"/>
            <a:ext cx="4162924" cy="277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17"/>
          <p:cNvSpPr txBox="1">
            <a:spLocks/>
          </p:cNvSpPr>
          <p:nvPr/>
        </p:nvSpPr>
        <p:spPr>
          <a:xfrm>
            <a:off x="731614" y="1694845"/>
            <a:ext cx="11065176" cy="4444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29801" cy="640080"/>
          </a:xfrm>
        </p:spPr>
        <p:txBody>
          <a:bodyPr rtlCol="0">
            <a:normAutofit/>
          </a:bodyPr>
          <a:lstStyle/>
          <a:p>
            <a:pPr rtl="0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 для 1 класса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7" t="14112" r="3555" b="7878"/>
          <a:stretch/>
        </p:blipFill>
        <p:spPr>
          <a:xfrm>
            <a:off x="3336965" y="1223157"/>
            <a:ext cx="4678877" cy="5620891"/>
          </a:xfrm>
          <a:prstGeom prst="rect">
            <a:avLst/>
          </a:prstGeom>
        </p:spPr>
      </p:pic>
      <p:pic>
        <p:nvPicPr>
          <p:cNvPr id="9218" name="Picture 2" descr="https://kartinkin.net/uploads/posts/2022-03/1646190828_47-kartinkin-net-p-prozrachnie-kartinki-dlya-prezentatsii-4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018" y="3529262"/>
            <a:ext cx="3209988" cy="287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03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thumbs.dreamstime.com/b/%D0%B4%D0%B5%D1%82%D0%B8-%D1%81-schoolbags-44759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058" y="2005263"/>
            <a:ext cx="332207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mergina-school.ru/wp-content/uploads/2018/09/221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36812">
            <a:off x="-23210" y="2871538"/>
            <a:ext cx="5662477" cy="159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17"/>
          <p:cNvSpPr txBox="1">
            <a:spLocks/>
          </p:cNvSpPr>
          <p:nvPr/>
        </p:nvSpPr>
        <p:spPr>
          <a:xfrm>
            <a:off x="731614" y="1694845"/>
            <a:ext cx="11065176" cy="4444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829801" cy="640080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                                               форма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70" y="296883"/>
            <a:ext cx="4638418" cy="656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9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1069</Words>
  <Application>Microsoft Office PowerPoint</Application>
  <PresentationFormat>Широкоэкранный</PresentationFormat>
  <Paragraphs>101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Segoe UI Semibold</vt:lpstr>
      <vt:lpstr>Times New Roman</vt:lpstr>
      <vt:lpstr>Office Theme</vt:lpstr>
      <vt:lpstr>Добро пожаловать  в муниципальное общеобразовательное  учреждение «Средняя школа № 75  Красноармейского района Волгограда»</vt:lpstr>
      <vt:lpstr>Адреса зданий:</vt:lpstr>
      <vt:lpstr>Постановление от 27.02.2025 № 192</vt:lpstr>
      <vt:lpstr>Микроучасток МОУ СШ № 75</vt:lpstr>
      <vt:lpstr>Прием документов в 1 класс</vt:lpstr>
      <vt:lpstr>Как подать документы в 1 класс?</vt:lpstr>
      <vt:lpstr>Какие необходимы документы</vt:lpstr>
      <vt:lpstr>               Льготы по зачислению в 1 класс</vt:lpstr>
      <vt:lpstr>Сколько лет должно быть ребенку?</vt:lpstr>
      <vt:lpstr>Презентация PowerPoint</vt:lpstr>
      <vt:lpstr>Программа обучения «Школа России»</vt:lpstr>
      <vt:lpstr>Принадлежности для 1 класса</vt:lpstr>
      <vt:lpstr>Школьная                                                форма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2023-03-21T07:33:29Z</dcterms:created>
  <dcterms:modified xsi:type="dcterms:W3CDTF">2025-03-12T12:28:24Z</dcterms:modified>
  <cp:version/>
</cp:coreProperties>
</file>